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43"/>
    <p:restoredTop sz="96327"/>
  </p:normalViewPr>
  <p:slideViewPr>
    <p:cSldViewPr snapToGrid="0" snapToObjects="1">
      <p:cViewPr varScale="1">
        <p:scale>
          <a:sx n="96" d="100"/>
          <a:sy n="96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0" i="0">
                <a:latin typeface="Helvetica Light" panose="020B0403020202020204" pitchFamily="34" charset="0"/>
              </a:defRPr>
            </a:lvl1pPr>
          </a:lstStyle>
          <a:p>
            <a:endParaRPr lang="en-US" sz="1050">
              <a:latin typeface="Helvetica Light" panose="020B0403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 b="0" i="0">
                <a:latin typeface="Helvetica Light" panose="020B0403020202020204" pitchFamily="34" charset="0"/>
              </a:defRPr>
            </a:lvl1pPr>
          </a:lstStyle>
          <a:p>
            <a:fld id="{019DD578-F4A9-054D-8A17-9071F0B54C2D}" type="datetimeFigureOut">
              <a:rPr lang="en-US" smtClean="0"/>
              <a:pPr/>
              <a:t>3/29/21</a:t>
            </a:fld>
            <a:endParaRPr lang="en-US">
              <a:latin typeface="Helvetica Light" panose="020B0403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 b="0" i="0">
                <a:latin typeface="Helvetica Light" panose="020B0403020202020204" pitchFamily="34" charset="0"/>
              </a:defRPr>
            </a:lvl1pPr>
          </a:lstStyle>
          <a:p>
            <a:endParaRPr lang="en-US" sz="1050">
              <a:latin typeface="Helvetica Light" panose="020B0403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 b="0" i="0">
                <a:latin typeface="Helvetica Light" panose="020B0403020202020204" pitchFamily="34" charset="0"/>
              </a:defRPr>
            </a:lvl1pPr>
          </a:lstStyle>
          <a:p>
            <a:fld id="{619BB24C-F20B-5049-8E78-98CAE157634C}" type="slidenum">
              <a:rPr lang="en-US" smtClean="0"/>
              <a:pPr/>
              <a:t>‹#›</a:t>
            </a:fld>
            <a:endParaRPr lang="en-US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720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50" b="0" i="0" kern="1200">
        <a:solidFill>
          <a:schemeClr val="tx1"/>
        </a:solidFill>
        <a:latin typeface="Helvetica Light" panose="020B0403020202020204" pitchFamily="34" charset="0"/>
        <a:ea typeface="+mn-ea"/>
        <a:cs typeface="+mn-cs"/>
      </a:defRPr>
    </a:lvl1pPr>
    <a:lvl2pPr marL="457200" algn="l" defTabSz="914400" rtl="0" eaLnBrk="1" latinLnBrk="0" hangingPunct="1">
      <a:defRPr sz="1050" b="0" i="0" kern="1200">
        <a:solidFill>
          <a:schemeClr val="tx1"/>
        </a:solidFill>
        <a:latin typeface="Helvetica Light" panose="020B0403020202020204" pitchFamily="34" charset="0"/>
        <a:ea typeface="+mn-ea"/>
        <a:cs typeface="+mn-cs"/>
      </a:defRPr>
    </a:lvl2pPr>
    <a:lvl3pPr marL="914400" algn="l" defTabSz="914400" rtl="0" eaLnBrk="1" latinLnBrk="0" hangingPunct="1">
      <a:defRPr sz="1050" b="0" i="0" kern="1200">
        <a:solidFill>
          <a:schemeClr val="tx1"/>
        </a:solidFill>
        <a:latin typeface="Helvetica Light" panose="020B0403020202020204" pitchFamily="34" charset="0"/>
        <a:ea typeface="+mn-ea"/>
        <a:cs typeface="+mn-cs"/>
      </a:defRPr>
    </a:lvl3pPr>
    <a:lvl4pPr marL="1371600" algn="l" defTabSz="914400" rtl="0" eaLnBrk="1" latinLnBrk="0" hangingPunct="1">
      <a:defRPr sz="1050" b="0" i="0" kern="1200">
        <a:solidFill>
          <a:schemeClr val="tx1"/>
        </a:solidFill>
        <a:latin typeface="Helvetica Light" panose="020B0403020202020204" pitchFamily="34" charset="0"/>
        <a:ea typeface="+mn-ea"/>
        <a:cs typeface="+mn-cs"/>
      </a:defRPr>
    </a:lvl4pPr>
    <a:lvl5pPr marL="1828800" algn="l" defTabSz="914400" rtl="0" eaLnBrk="1" latinLnBrk="0" hangingPunct="1">
      <a:defRPr sz="1050" b="0" i="0" kern="1200">
        <a:solidFill>
          <a:schemeClr val="tx1"/>
        </a:solidFill>
        <a:latin typeface="Helvetica Light" panose="020B0403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There has been a decline in PB: see a.</a:t>
            </a:r>
          </a:p>
          <a:p>
            <a:r>
              <a:rPr lang="en-US" dirty="0"/>
              <a:t>- However there has also been a decline in the total energy used on all plots. Such that the decline in PB *as a proportion of the total energy used on the plots* is not as steep as it looks from the raw energy.</a:t>
            </a:r>
          </a:p>
          <a:p>
            <a:r>
              <a:rPr lang="en-US" dirty="0"/>
              <a:t>- PB has really vacated long term control plots (purple) since about 2010.</a:t>
            </a:r>
          </a:p>
          <a:p>
            <a:r>
              <a:rPr lang="en-US" dirty="0"/>
              <a:t>- Not so much CE plots. From 2010-2015, PB is still present on those plots. They are controls at that time.</a:t>
            </a:r>
          </a:p>
          <a:p>
            <a:r>
              <a:rPr lang="en-US" dirty="0"/>
              <a:t>- But following the switch in 2015, PB vacated EC plots. This shows in both the raw and % of plot energy, meaning this isn't just because the total energy increases if you </a:t>
            </a:r>
            <a:r>
              <a:rPr lang="en-US" dirty="0" err="1"/>
              <a:t>dipo</a:t>
            </a:r>
            <a:r>
              <a:rPr lang="en-US" dirty="0"/>
              <a:t> back in.</a:t>
            </a:r>
          </a:p>
          <a:p>
            <a:r>
              <a:rPr lang="en-US" dirty="0"/>
              <a:t>- There is a single EE plot (I think it's 21) where PB is consistently higher, in both raw and proportional, than the other EE, or the EC, or the CE plots post-2015. </a:t>
            </a:r>
          </a:p>
          <a:p>
            <a:endParaRPr lang="en-US" dirty="0"/>
          </a:p>
          <a:p>
            <a:r>
              <a:rPr lang="en-US" dirty="0"/>
              <a:t>- One could look at this using the pre-switch data, which allows for 8 control and 8 exclosure plots. However, that data ends at 2015. Meaning you won't get the true 0s for CC and EC, and what look like true zeros for some EE plots.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BB24C-F20B-5049-8E78-98CAE157634C}" type="slidenum">
              <a:rPr lang="en-US" smtClean="0"/>
              <a:pPr/>
              <a:t>1</a:t>
            </a:fld>
            <a:endParaRPr lang="en-US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779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Since 2010 it looks like *less* than in the 2000s, but not *0* (as a % of energy on exclosure plots).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BB24C-F20B-5049-8E78-98CAE157634C}" type="slidenum">
              <a:rPr lang="en-US" smtClean="0"/>
              <a:pPr/>
              <a:t>2</a:t>
            </a:fld>
            <a:endParaRPr lang="en-US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747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C4ED9-DDA4-8A4E-B0B4-2801D566E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A1D910-D5C9-014A-A329-E3CBC0ED5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245BE-14D0-F24A-B78B-89AE54A3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8231-2D74-0349-9AAC-971D3A5B13C4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457BE-DF48-A044-82F8-A9027FDD5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74746-2286-D441-993A-6FBE6196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11FF9-7C9C-0842-A352-EDF2714F7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09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A2D2-C1B1-8C48-888F-DEDCF2E7C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4BBF2-E015-2744-903C-B7CD1A341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0343D-91AB-914B-807A-83A128E06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8231-2D74-0349-9AAC-971D3A5B13C4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0E586-A05D-B847-9703-E1B29C71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67A35-7C96-EC46-A834-4AB201CD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11FF9-7C9C-0842-A352-EDF2714F7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75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9F9FB7-7BE6-6E44-8249-9BD4E87C9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9EAD85-AEDA-D342-B2E1-DC49DAEFB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D2AD8-8B0C-BF41-A2CE-722A571F4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8231-2D74-0349-9AAC-971D3A5B13C4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B3AD3-1BFC-894B-9DBF-9DDEA4D3C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8679C-EB04-9B42-897E-91657712B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11FF9-7C9C-0842-A352-EDF2714F7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0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08D0-60ED-364A-884C-0CB98B56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 i="0">
                <a:latin typeface="Helvetica Light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A0CBF-6555-2444-949F-ED2C3ADDD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 b="0" i="0">
                <a:latin typeface="Helvetica Light" panose="020B0403020202020204" pitchFamily="34" charset="0"/>
              </a:defRPr>
            </a:lvl1pPr>
            <a:lvl2pPr>
              <a:defRPr sz="1600" b="0" i="0">
                <a:latin typeface="Helvetica Light" panose="020B0403020202020204" pitchFamily="34" charset="0"/>
              </a:defRPr>
            </a:lvl2pPr>
            <a:lvl3pPr>
              <a:defRPr sz="1400" b="0" i="0">
                <a:latin typeface="Helvetica Light" panose="020B0403020202020204" pitchFamily="34" charset="0"/>
              </a:defRPr>
            </a:lvl3pPr>
            <a:lvl4pPr>
              <a:defRPr sz="1200" b="0" i="0">
                <a:latin typeface="Helvetica Light" panose="020B0403020202020204" pitchFamily="34" charset="0"/>
              </a:defRPr>
            </a:lvl4pPr>
            <a:lvl5pPr>
              <a:defRPr sz="1200"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06FCF-AD8A-714C-978D-3DAAEB00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 b="0" i="0">
                <a:latin typeface="Helvetica Light" panose="020B0403020202020204" pitchFamily="34" charset="0"/>
              </a:defRPr>
            </a:lvl1pPr>
          </a:lstStyle>
          <a:p>
            <a:fld id="{3A898231-2D74-0349-9AAC-971D3A5B13C4}" type="datetimeFigureOut">
              <a:rPr lang="en-US" smtClean="0"/>
              <a:pPr/>
              <a:t>3/29/21</a:t>
            </a:fld>
            <a:endParaRPr lang="en-US" sz="1000">
              <a:latin typeface="Helvetica Light" panose="020B0403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19230-BD33-FF45-9C82-313C2629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 i="0">
                <a:latin typeface="Helvetica Light" panose="020B0403020202020204" pitchFamily="34" charset="0"/>
              </a:defRPr>
            </a:lvl1pPr>
          </a:lstStyle>
          <a:p>
            <a:endParaRPr lang="en-US" sz="1000">
              <a:latin typeface="Helvetica Light" panose="020B0403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57F60-7DBD-9041-AC4C-29E75E366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b="0" i="0">
                <a:latin typeface="Helvetica Light" panose="020B0403020202020204" pitchFamily="34" charset="0"/>
              </a:defRPr>
            </a:lvl1pPr>
          </a:lstStyle>
          <a:p>
            <a:fld id="{FB811FF9-7C9C-0842-A352-EDF2714F71A0}" type="slidenum">
              <a:rPr lang="en-US" smtClean="0"/>
              <a:pPr/>
              <a:t>‹#›</a:t>
            </a:fld>
            <a:endParaRPr lang="en-US" sz="100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477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EA02-EEA6-3340-BA65-A0285EF7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6AEDC-919A-4640-86B5-9A4F7FA9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7AB94-5798-AD47-AD81-FB28BC34D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8231-2D74-0349-9AAC-971D3A5B13C4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7E70A-A1AC-3E48-B1D7-4F42634A6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E9F2E-CCB4-154A-8462-0A8D149F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11FF9-7C9C-0842-A352-EDF2714F7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91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2CB6-F887-0C4E-9C2F-5DBBE6C5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 i="0">
                <a:latin typeface="Helvetica Light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02BC8-FFB4-F248-A509-BEF2AB81E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1800" b="0" i="0">
                <a:latin typeface="Helvetica Light" panose="020B0403020202020204" pitchFamily="34" charset="0"/>
              </a:defRPr>
            </a:lvl1pPr>
            <a:lvl2pPr>
              <a:defRPr sz="1600" b="0" i="0">
                <a:latin typeface="Helvetica Light" panose="020B0403020202020204" pitchFamily="34" charset="0"/>
              </a:defRPr>
            </a:lvl2pPr>
            <a:lvl3pPr>
              <a:defRPr sz="1400" b="0" i="0">
                <a:latin typeface="Helvetica Light" panose="020B0403020202020204" pitchFamily="34" charset="0"/>
              </a:defRPr>
            </a:lvl3pPr>
            <a:lvl4pPr>
              <a:defRPr sz="1200" b="0" i="0">
                <a:latin typeface="Helvetica Light" panose="020B0403020202020204" pitchFamily="34" charset="0"/>
              </a:defRPr>
            </a:lvl4pPr>
            <a:lvl5pPr>
              <a:defRPr sz="1200"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A95C3-50D1-C34E-9DB1-98A52E058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1800" b="0" i="0">
                <a:latin typeface="Helvetica Light" panose="020B0403020202020204" pitchFamily="34" charset="0"/>
              </a:defRPr>
            </a:lvl1pPr>
            <a:lvl2pPr>
              <a:defRPr sz="1600" b="0" i="0">
                <a:latin typeface="Helvetica Light" panose="020B0403020202020204" pitchFamily="34" charset="0"/>
              </a:defRPr>
            </a:lvl2pPr>
            <a:lvl3pPr>
              <a:defRPr sz="1400" b="0" i="0">
                <a:latin typeface="Helvetica Light" panose="020B0403020202020204" pitchFamily="34" charset="0"/>
              </a:defRPr>
            </a:lvl3pPr>
            <a:lvl4pPr>
              <a:defRPr sz="1200" b="0" i="0">
                <a:latin typeface="Helvetica Light" panose="020B0403020202020204" pitchFamily="34" charset="0"/>
              </a:defRPr>
            </a:lvl4pPr>
            <a:lvl5pPr>
              <a:defRPr sz="1200"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D0622-7D85-7F45-AD83-E6D9922DF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 b="0" i="0">
                <a:latin typeface="Helvetica Light" panose="020B0403020202020204" pitchFamily="34" charset="0"/>
              </a:defRPr>
            </a:lvl1pPr>
          </a:lstStyle>
          <a:p>
            <a:fld id="{3A898231-2D74-0349-9AAC-971D3A5B13C4}" type="datetimeFigureOut">
              <a:rPr lang="en-US" smtClean="0"/>
              <a:pPr/>
              <a:t>3/29/21</a:t>
            </a:fld>
            <a:endParaRPr lang="en-US" sz="1000">
              <a:latin typeface="Helvetica Light" panose="020B0403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CF75F-BAB5-044A-BAF3-C80163D6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 i="0">
                <a:latin typeface="Helvetica Light" panose="020B0403020202020204" pitchFamily="34" charset="0"/>
              </a:defRPr>
            </a:lvl1pPr>
          </a:lstStyle>
          <a:p>
            <a:endParaRPr lang="en-US" sz="1000">
              <a:latin typeface="Helvetica Light" panose="020B0403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B0FEC-8FEB-8746-A5C5-2A9AE9C5B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b="0" i="0">
                <a:latin typeface="Helvetica Light" panose="020B0403020202020204" pitchFamily="34" charset="0"/>
              </a:defRPr>
            </a:lvl1pPr>
          </a:lstStyle>
          <a:p>
            <a:fld id="{FB811FF9-7C9C-0842-A352-EDF2714F71A0}" type="slidenum">
              <a:rPr lang="en-US" smtClean="0"/>
              <a:pPr/>
              <a:t>‹#›</a:t>
            </a:fld>
            <a:endParaRPr lang="en-US" sz="100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142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BA5B-014B-474F-A319-DD5C223DA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83974-6F1D-5F44-807A-772AC638F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6AE99-0263-9744-BB08-418DF2534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CDE40-3D54-A149-A446-C3468623B9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339FA0-8999-914B-8605-3A97946121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7F14F8-67D7-AD44-842B-74F25D45E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8231-2D74-0349-9AAC-971D3A5B13C4}" type="datetimeFigureOut">
              <a:rPr lang="en-US" smtClean="0"/>
              <a:t>3/29/21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8C8CC-4B52-FB48-9BFD-523364D5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FE9D60-534B-9240-9A80-A51122FB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11FF9-7C9C-0842-A352-EDF2714F7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46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EE99E-B66A-D344-B7CF-72E75737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2F90BB-1A2C-6943-BF66-EC97E27DE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8231-2D74-0349-9AAC-971D3A5B13C4}" type="datetimeFigureOut">
              <a:rPr lang="en-US" smtClean="0"/>
              <a:t>3/29/21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F9ABC-C25F-AC42-A5C3-28ED742DE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361EB-99DC-3240-9AE8-38213AD34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11FF9-7C9C-0842-A352-EDF2714F7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0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B22104-AEEC-1440-900E-87C9FEA1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8231-2D74-0349-9AAC-971D3A5B13C4}" type="datetimeFigureOut">
              <a:rPr lang="en-US" smtClean="0"/>
              <a:t>3/29/21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54D809-AFFF-A941-A56D-70B713A89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19C05-F6D8-F74F-9B8D-6D91B9A4A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11FF9-7C9C-0842-A352-EDF2714F7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99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16861-0903-8948-9FC0-0470301C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4391-AD6C-AF4D-B362-F237F8B92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E5095-7526-6E4B-A61C-0507C70EC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60D91-B215-7242-A9F6-B0745CCA1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8231-2D74-0349-9AAC-971D3A5B13C4}" type="datetimeFigureOut">
              <a:rPr lang="en-US" smtClean="0"/>
              <a:t>3/29/21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5F3BC-0B0C-BB41-8C65-F4A14F2C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F1115-9E98-A041-9E0B-DB9FDD7F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11FF9-7C9C-0842-A352-EDF2714F7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70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75F9-B780-3849-9DC5-7452EEA23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69EFEE-0214-134A-A70A-717BED64C1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1B7E0F-0BDE-254E-9993-05EDB554D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1AADD-DA83-EE4E-8A4C-AF247A253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8231-2D74-0349-9AAC-971D3A5B13C4}" type="datetimeFigureOut">
              <a:rPr lang="en-US" smtClean="0"/>
              <a:t>3/29/21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C2955-C90B-504D-949B-605A2F556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0B039-BD1A-A843-A81E-98358C63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11FF9-7C9C-0842-A352-EDF2714F7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81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0B8743-6B37-0C43-97C3-16EA7DF4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CAFE7-97A3-1B43-B935-01AE71DF9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875AB-A4B0-A84D-8997-22052844FE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98231-2D74-0349-9AAC-971D3A5B13C4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41ED0-A0B7-E445-804B-73A40BF7A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E4B99-150A-3A47-8D05-6C7F695E3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11FF9-7C9C-0842-A352-EDF2714F7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36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DE5A96-9782-A448-918F-6E583F1E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CC23B18-F169-E842-9F16-6D172260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9998"/>
            <a:ext cx="6096002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41876A6-630B-B84D-9BF2-1A137D279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139148"/>
            <a:ext cx="6096002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42CF511-8F6C-3A4C-B643-2388D6479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6" y="3809998"/>
            <a:ext cx="6096004" cy="304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97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DE5A96-9782-A448-918F-6E583F1E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0" y="0"/>
            <a:ext cx="609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CC23B18-F169-E842-9F16-6D172260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0" y="3809998"/>
            <a:ext cx="6096002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41876A6-630B-B84D-9BF2-1A137D279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6095998" y="139148"/>
            <a:ext cx="6096002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42CF511-8F6C-3A4C-B643-2388D6479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6095996" y="3809998"/>
            <a:ext cx="6096004" cy="304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153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9CF2BA93-2B01-9644-A47A-FE4658E82CC5}" vid="{9B75BAAA-8905-914A-B127-069C30C01F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</TotalTime>
  <Words>264</Words>
  <Application>Microsoft Macintosh PowerPoint</Application>
  <PresentationFormat>Widescreen</PresentationFormat>
  <Paragraphs>11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Diaz,Renata M</dc:creator>
  <cp:lastModifiedBy>Diaz,Renata M</cp:lastModifiedBy>
  <cp:revision>4</cp:revision>
  <dcterms:created xsi:type="dcterms:W3CDTF">2021-03-29T13:14:24Z</dcterms:created>
  <dcterms:modified xsi:type="dcterms:W3CDTF">2021-03-29T14:51:35Z</dcterms:modified>
</cp:coreProperties>
</file>